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87" r:id="rId1"/>
  </p:sldMasterIdLst>
  <p:notesMasterIdLst>
    <p:notesMasterId r:id="rId13"/>
  </p:notesMasterIdLst>
  <p:sldIdLst>
    <p:sldId id="284" r:id="rId2"/>
    <p:sldId id="288" r:id="rId3"/>
    <p:sldId id="258" r:id="rId4"/>
    <p:sldId id="274" r:id="rId5"/>
    <p:sldId id="277" r:id="rId6"/>
    <p:sldId id="278" r:id="rId7"/>
    <p:sldId id="283" r:id="rId8"/>
    <p:sldId id="286" r:id="rId9"/>
    <p:sldId id="279" r:id="rId10"/>
    <p:sldId id="287" r:id="rId11"/>
    <p:sldId id="273"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79762D-0AD3-4F09-B66D-45F97F8274D1}" type="datetimeFigureOut">
              <a:rPr lang="en-US" smtClean="0"/>
              <a:pPr/>
              <a:t>1/27/2020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2DFA7E-5C85-454E-9E2B-4A77F8045E1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191913-1748-455A-A55D-7F48E4E2CC79}" type="datetimeFigureOut">
              <a:rPr lang="en-US" smtClean="0"/>
              <a:pPr/>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F93AA8-D58F-43DB-AD44-F4924AC10C43}" type="slidenum">
              <a:rPr lang="en-US" smtClean="0"/>
              <a:pPr/>
              <a:t>‹#›</a:t>
            </a:fld>
            <a:endParaRPr lang="en-US"/>
          </a:p>
        </p:txBody>
      </p:sp>
    </p:spTree>
    <p:extLst>
      <p:ext uri="{BB962C8B-B14F-4D97-AF65-F5344CB8AC3E}">
        <p14:creationId xmlns:p14="http://schemas.microsoft.com/office/powerpoint/2010/main" xmlns="" val="2772394056"/>
      </p:ext>
    </p:extLst>
  </p:cSld>
  <p:clrMapOvr>
    <a:masterClrMapping/>
  </p:clrMapOvr>
  <p:extLst>
    <p:ext uri="{DCECCB84-F9BA-43D5-87BE-67443E8EF086}">
      <p15:sldGuideLst xmlns:p15="http://schemas.microsoft.com/office/powerpoint/2012/main" xmlns=""/>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191913-1748-455A-A55D-7F48E4E2CC79}" type="datetimeFigureOut">
              <a:rPr lang="en-US" smtClean="0"/>
              <a:pPr/>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F93AA8-D58F-43DB-AD44-F4924AC10C43}" type="slidenum">
              <a:rPr lang="en-US" smtClean="0"/>
              <a:pPr/>
              <a:t>‹#›</a:t>
            </a:fld>
            <a:endParaRPr lang="en-US"/>
          </a:p>
        </p:txBody>
      </p:sp>
    </p:spTree>
    <p:extLst>
      <p:ext uri="{BB962C8B-B14F-4D97-AF65-F5344CB8AC3E}">
        <p14:creationId xmlns:p14="http://schemas.microsoft.com/office/powerpoint/2010/main" xmlns="" val="3599110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191913-1748-455A-A55D-7F48E4E2CC79}" type="datetimeFigureOut">
              <a:rPr lang="en-US" smtClean="0"/>
              <a:pPr/>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F93AA8-D58F-43DB-AD44-F4924AC10C43}" type="slidenum">
              <a:rPr lang="en-US" smtClean="0"/>
              <a:pPr/>
              <a:t>‹#›</a:t>
            </a:fld>
            <a:endParaRPr lang="en-US"/>
          </a:p>
        </p:txBody>
      </p:sp>
    </p:spTree>
    <p:extLst>
      <p:ext uri="{BB962C8B-B14F-4D97-AF65-F5344CB8AC3E}">
        <p14:creationId xmlns:p14="http://schemas.microsoft.com/office/powerpoint/2010/main" xmlns="" val="3249871302"/>
      </p:ext>
    </p:extLst>
  </p:cSld>
  <p:clrMapOvr>
    <a:masterClrMapping/>
  </p:clrMapOvr>
  <p:extLst>
    <p:ext uri="{DCECCB84-F9BA-43D5-87BE-67443E8EF086}">
      <p15:sldGuideLst xmlns:p15="http://schemas.microsoft.com/office/powerpoint/2012/main" xmlns=""/>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191913-1748-455A-A55D-7F48E4E2CC79}" type="datetimeFigureOut">
              <a:rPr lang="en-US" smtClean="0"/>
              <a:pPr/>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F93AA8-D58F-43DB-AD44-F4924AC10C43}" type="slidenum">
              <a:rPr lang="en-US" smtClean="0"/>
              <a:pPr/>
              <a:t>‹#›</a:t>
            </a:fld>
            <a:endParaRPr lang="en-US"/>
          </a:p>
        </p:txBody>
      </p:sp>
    </p:spTree>
    <p:extLst>
      <p:ext uri="{BB962C8B-B14F-4D97-AF65-F5344CB8AC3E}">
        <p14:creationId xmlns:p14="http://schemas.microsoft.com/office/powerpoint/2010/main" xmlns="" val="111355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346" y="2912232"/>
            <a:ext cx="3830406"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912232"/>
            <a:ext cx="382151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191913-1748-455A-A55D-7F48E4E2CC79}" type="datetimeFigureOut">
              <a:rPr lang="en-US" smtClean="0"/>
              <a:pPr/>
              <a:t>1/27/2020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F93AA8-D58F-43DB-AD44-F4924AC10C43}" type="slidenum">
              <a:rPr lang="en-US" smtClean="0"/>
              <a:pPr/>
              <a:t>‹#›</a:t>
            </a:fld>
            <a:endParaRPr lang="en-US"/>
          </a:p>
        </p:txBody>
      </p:sp>
    </p:spTree>
    <p:extLst>
      <p:ext uri="{BB962C8B-B14F-4D97-AF65-F5344CB8AC3E}">
        <p14:creationId xmlns:p14="http://schemas.microsoft.com/office/powerpoint/2010/main" xmlns="" val="792301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191913-1748-455A-A55D-7F48E4E2CC79}" type="datetimeFigureOut">
              <a:rPr lang="en-US" smtClean="0"/>
              <a:pPr/>
              <a:t>1/27/2020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F93AA8-D58F-43DB-AD44-F4924AC10C43}" type="slidenum">
              <a:rPr lang="en-US" smtClean="0"/>
              <a:pPr/>
              <a:t>‹#›</a:t>
            </a:fld>
            <a:endParaRPr lang="en-US"/>
          </a:p>
        </p:txBody>
      </p:sp>
    </p:spTree>
    <p:extLst>
      <p:ext uri="{BB962C8B-B14F-4D97-AF65-F5344CB8AC3E}">
        <p14:creationId xmlns:p14="http://schemas.microsoft.com/office/powerpoint/2010/main" xmlns="" val="4005010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191913-1748-455A-A55D-7F48E4E2CC79}" type="datetimeFigureOut">
              <a:rPr lang="en-US" smtClean="0"/>
              <a:pPr/>
              <a:t>1/27/2020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F93AA8-D58F-43DB-AD44-F4924AC10C43}" type="slidenum">
              <a:rPr lang="en-US" smtClean="0"/>
              <a:pPr/>
              <a:t>‹#›</a:t>
            </a:fld>
            <a:endParaRPr lang="en-US"/>
          </a:p>
        </p:txBody>
      </p:sp>
    </p:spTree>
    <p:extLst>
      <p:ext uri="{BB962C8B-B14F-4D97-AF65-F5344CB8AC3E}">
        <p14:creationId xmlns:p14="http://schemas.microsoft.com/office/powerpoint/2010/main" xmlns="" val="1005828968"/>
      </p:ext>
    </p:extLst>
  </p:cSld>
  <p:clrMapOvr>
    <a:masterClrMapping/>
  </p:clrMapOvr>
  <p:extLst>
    <p:ext uri="{DCECCB84-F9BA-43D5-87BE-67443E8EF086}">
      <p15:sldGuideLst xmlns:p15="http://schemas.microsoft.com/office/powerpoint/2012/main" xmlns=""/>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191913-1748-455A-A55D-7F48E4E2CC79}" type="datetimeFigureOut">
              <a:rPr lang="en-US" smtClean="0"/>
              <a:pPr/>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F93AA8-D58F-43DB-AD44-F4924AC10C43}" type="slidenum">
              <a:rPr lang="en-US" smtClean="0"/>
              <a:pPr/>
              <a:t>‹#›</a:t>
            </a:fld>
            <a:endParaRPr lang="en-US"/>
          </a:p>
        </p:txBody>
      </p:sp>
    </p:spTree>
    <p:extLst>
      <p:ext uri="{BB962C8B-B14F-4D97-AF65-F5344CB8AC3E}">
        <p14:creationId xmlns:p14="http://schemas.microsoft.com/office/powerpoint/2010/main" xmlns="" val="1356946046"/>
      </p:ext>
    </p:extLst>
  </p:cSld>
  <p:clrMapOvr>
    <a:masterClrMapping/>
  </p:clrMapOvr>
  <p:extLst>
    <p:ext uri="{DCECCB84-F9BA-43D5-87BE-67443E8EF086}">
      <p15:sldGuideLst xmlns:p15="http://schemas.microsoft.com/office/powerpoint/2012/main" xmlns=""/>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2971800"/>
            <a:ext cx="4171242"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191913-1748-455A-A55D-7F48E4E2CC79}" type="datetimeFigureOut">
              <a:rPr lang="en-US" smtClean="0"/>
              <a:pPr/>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F93AA8-D58F-43DB-AD44-F4924AC10C43}" type="slidenum">
              <a:rPr lang="en-US" smtClean="0"/>
              <a:pPr/>
              <a:t>‹#›</a:t>
            </a:fld>
            <a:endParaRPr lang="en-US"/>
          </a:p>
        </p:txBody>
      </p:sp>
    </p:spTree>
    <p:extLst>
      <p:ext uri="{BB962C8B-B14F-4D97-AF65-F5344CB8AC3E}">
        <p14:creationId xmlns:p14="http://schemas.microsoft.com/office/powerpoint/2010/main" xmlns="" val="1673575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191913-1748-455A-A55D-7F48E4E2CC79}" type="datetimeFigureOut">
              <a:rPr lang="en-US" smtClean="0"/>
              <a:pPr/>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F93AA8-D58F-43DB-AD44-F4924AC10C43}" type="slidenum">
              <a:rPr lang="en-US" smtClean="0"/>
              <a:pPr/>
              <a:t>‹#›</a:t>
            </a:fld>
            <a:endParaRPr lang="en-US"/>
          </a:p>
        </p:txBody>
      </p:sp>
    </p:spTree>
    <p:extLst>
      <p:ext uri="{BB962C8B-B14F-4D97-AF65-F5344CB8AC3E}">
        <p14:creationId xmlns:p14="http://schemas.microsoft.com/office/powerpoint/2010/main" xmlns="" val="21242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191913-1748-455A-A55D-7F48E4E2CC79}" type="datetimeFigureOut">
              <a:rPr lang="en-US" smtClean="0"/>
              <a:pPr/>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F93AA8-D58F-43DB-AD44-F4924AC10C43}" type="slidenum">
              <a:rPr lang="en-US" smtClean="0"/>
              <a:pPr/>
              <a:t>‹#›</a:t>
            </a:fld>
            <a:endParaRPr lang="en-US"/>
          </a:p>
        </p:txBody>
      </p:sp>
    </p:spTree>
    <p:extLst>
      <p:ext uri="{BB962C8B-B14F-4D97-AF65-F5344CB8AC3E}">
        <p14:creationId xmlns:p14="http://schemas.microsoft.com/office/powerpoint/2010/main" xmlns="" val="16447571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191913-1748-455A-A55D-7F48E4E2CC79}" type="datetimeFigureOut">
              <a:rPr lang="en-US" smtClean="0"/>
              <a:pPr/>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F93AA8-D58F-43DB-AD44-F4924AC10C43}" type="slidenum">
              <a:rPr lang="en-US" smtClean="0"/>
              <a:pPr/>
              <a:t>‹#›</a:t>
            </a:fld>
            <a:endParaRPr lang="en-US"/>
          </a:p>
        </p:txBody>
      </p:sp>
      <p:sp>
        <p:nvSpPr>
          <p:cNvPr id="10" name="TextBox 9"/>
          <p:cNvSpPr txBox="1"/>
          <p:nvPr/>
        </p:nvSpPr>
        <p:spPr>
          <a:xfrm>
            <a:off x="505245" y="64174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946721" y="307337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xmlns="" val="2164056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191913-1748-455A-A55D-7F48E4E2CC79}" type="datetimeFigureOut">
              <a:rPr lang="en-US" smtClean="0"/>
              <a:pPr/>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F93AA8-D58F-43DB-AD44-F4924AC10C43}" type="slidenum">
              <a:rPr lang="en-US" smtClean="0"/>
              <a:pPr/>
              <a:t>‹#›</a:t>
            </a:fld>
            <a:endParaRPr lang="en-US"/>
          </a:p>
        </p:txBody>
      </p:sp>
    </p:spTree>
    <p:extLst>
      <p:ext uri="{BB962C8B-B14F-4D97-AF65-F5344CB8AC3E}">
        <p14:creationId xmlns:p14="http://schemas.microsoft.com/office/powerpoint/2010/main" xmlns="" val="30318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4191913-1748-455A-A55D-7F48E4E2CC79}" type="datetimeFigureOut">
              <a:rPr lang="en-US" smtClean="0"/>
              <a:pPr/>
              <a:t>1/27/2020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F93AA8-D58F-43DB-AD44-F4924AC10C43}" type="slidenum">
              <a:rPr lang="en-US" smtClean="0"/>
              <a:pPr/>
              <a:t>‹#›</a:t>
            </a:fld>
            <a:endParaRPr lang="en-US"/>
          </a:p>
        </p:txBody>
      </p:sp>
    </p:spTree>
    <p:extLst>
      <p:ext uri="{BB962C8B-B14F-4D97-AF65-F5344CB8AC3E}">
        <p14:creationId xmlns:p14="http://schemas.microsoft.com/office/powerpoint/2010/main" xmlns="" val="41961533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47" y="4565409"/>
            <a:ext cx="2474216"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11" y="4565408"/>
            <a:ext cx="2475252"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9973" y="4565410"/>
            <a:ext cx="2470694" cy="122579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4191913-1748-455A-A55D-7F48E4E2CC79}" type="datetimeFigureOut">
              <a:rPr lang="en-US" smtClean="0"/>
              <a:pPr/>
              <a:t>1/27/2020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F93AA8-D58F-43DB-AD44-F4924AC10C43}" type="slidenum">
              <a:rPr lang="en-US" smtClean="0"/>
              <a:pPr/>
              <a:t>‹#›</a:t>
            </a:fld>
            <a:endParaRPr lang="en-US"/>
          </a:p>
        </p:txBody>
      </p:sp>
    </p:spTree>
    <p:extLst>
      <p:ext uri="{BB962C8B-B14F-4D97-AF65-F5344CB8AC3E}">
        <p14:creationId xmlns:p14="http://schemas.microsoft.com/office/powerpoint/2010/main" xmlns="" val="16555233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191913-1748-455A-A55D-7F48E4E2CC79}" type="datetimeFigureOut">
              <a:rPr lang="en-US" smtClean="0"/>
              <a:pPr/>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F93AA8-D58F-43DB-AD44-F4924AC10C43}" type="slidenum">
              <a:rPr lang="en-US" smtClean="0"/>
              <a:pPr/>
              <a:t>‹#›</a:t>
            </a:fld>
            <a:endParaRPr lang="en-US"/>
          </a:p>
        </p:txBody>
      </p:sp>
    </p:spTree>
    <p:extLst>
      <p:ext uri="{BB962C8B-B14F-4D97-AF65-F5344CB8AC3E}">
        <p14:creationId xmlns:p14="http://schemas.microsoft.com/office/powerpoint/2010/main" xmlns="" val="2809999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191913-1748-455A-A55D-7F48E4E2CC79}" type="datetimeFigureOut">
              <a:rPr lang="en-US" smtClean="0"/>
              <a:pPr/>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F93AA8-D58F-43DB-AD44-F4924AC10C43}" type="slidenum">
              <a:rPr lang="en-US" smtClean="0"/>
              <a:pPr/>
              <a:t>‹#›</a:t>
            </a:fld>
            <a:endParaRPr lang="en-US"/>
          </a:p>
        </p:txBody>
      </p:sp>
    </p:spTree>
    <p:extLst>
      <p:ext uri="{BB962C8B-B14F-4D97-AF65-F5344CB8AC3E}">
        <p14:creationId xmlns:p14="http://schemas.microsoft.com/office/powerpoint/2010/main" xmlns="" val="1962685685"/>
      </p:ext>
    </p:extLst>
  </p:cSld>
  <p:clrMapOvr>
    <a:masterClrMapping/>
  </p:clrMapOvr>
  <p:extLst>
    <p:ext uri="{DCECCB84-F9BA-43D5-87BE-67443E8EF086}">
      <p15:sldGuideLst xmlns:p15="http://schemas.microsoft.com/office/powerpoint/2012/main" xmlns=""/>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4191913-1748-455A-A55D-7F48E4E2CC79}" type="datetimeFigureOut">
              <a:rPr lang="en-US" smtClean="0"/>
              <a:pPr/>
              <a:t>1/27/2020</a:t>
            </a:fld>
            <a:endParaRPr lang="en-US"/>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93F93AA8-D58F-43DB-AD44-F4924AC10C43}" type="slidenum">
              <a:rPr lang="en-US" smtClean="0"/>
              <a:pPr/>
              <a:t>‹#›</a:t>
            </a:fld>
            <a:endParaRPr lang="en-US"/>
          </a:p>
        </p:txBody>
      </p:sp>
    </p:spTree>
    <p:extLst>
      <p:ext uri="{BB962C8B-B14F-4D97-AF65-F5344CB8AC3E}">
        <p14:creationId xmlns:p14="http://schemas.microsoft.com/office/powerpoint/2010/main" xmlns="" val="2379025513"/>
      </p:ext>
    </p:extLst>
  </p:cSld>
  <p:clrMap bg1="dk1" tx1="lt1" bg2="dk2" tx2="lt2" accent1="accent1" accent2="accent2" accent3="accent3" accent4="accent4" accent5="accent5" accent6="accent6" hlink="hlink" folHlink="folHlink"/>
  <p:sldLayoutIdLst>
    <p:sldLayoutId id="2147484488" r:id="rId1"/>
    <p:sldLayoutId id="2147484489" r:id="rId2"/>
    <p:sldLayoutId id="2147484490" r:id="rId3"/>
    <p:sldLayoutId id="2147484491" r:id="rId4"/>
    <p:sldLayoutId id="2147484492" r:id="rId5"/>
    <p:sldLayoutId id="2147484493" r:id="rId6"/>
    <p:sldLayoutId id="2147484494" r:id="rId7"/>
    <p:sldLayoutId id="2147484495" r:id="rId8"/>
    <p:sldLayoutId id="2147484496" r:id="rId9"/>
    <p:sldLayoutId id="2147484497" r:id="rId10"/>
    <p:sldLayoutId id="2147484498" r:id="rId11"/>
    <p:sldLayoutId id="2147484499" r:id="rId12"/>
    <p:sldLayoutId id="2147484500" r:id="rId13"/>
    <p:sldLayoutId id="2147484501" r:id="rId14"/>
    <p:sldLayoutId id="2147484502" r:id="rId15"/>
    <p:sldLayoutId id="2147484503" r:id="rId16"/>
    <p:sldLayoutId id="2147484504"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 y="304800"/>
            <a:ext cx="8503920" cy="6553200"/>
          </a:xfrm>
        </p:spPr>
        <p:txBody>
          <a:bodyPr>
            <a:noAutofit/>
          </a:bodyPr>
          <a:lstStyle/>
          <a:p>
            <a:pPr algn="ctr">
              <a:buNone/>
            </a:pPr>
            <a:endParaRPr lang="en-US" sz="5400" b="1" dirty="0">
              <a:latin typeface="Algerian" pitchFamily="82" charset="0"/>
            </a:endParaRPr>
          </a:p>
          <a:p>
            <a:pPr algn="ctr">
              <a:buNone/>
            </a:pPr>
            <a:r>
              <a:rPr lang="en-US" sz="4000" b="1" dirty="0" smtClean="0">
                <a:latin typeface="Times New Roman" pitchFamily="18" charset="0"/>
                <a:cs typeface="Times New Roman" pitchFamily="18" charset="0"/>
              </a:rPr>
              <a:t>B.COM-2</a:t>
            </a:r>
            <a:r>
              <a:rPr lang="en-US" sz="4000" b="1" baseline="30000" dirty="0" smtClean="0">
                <a:latin typeface="Times New Roman" pitchFamily="18" charset="0"/>
                <a:cs typeface="Times New Roman" pitchFamily="18" charset="0"/>
              </a:rPr>
              <a:t>nd</a:t>
            </a:r>
            <a:r>
              <a:rPr lang="en-US" sz="4000" b="1" dirty="0" smtClean="0">
                <a:latin typeface="Times New Roman" pitchFamily="18" charset="0"/>
                <a:cs typeface="Times New Roman" pitchFamily="18" charset="0"/>
              </a:rPr>
              <a:t> </a:t>
            </a:r>
          </a:p>
          <a:p>
            <a:pPr algn="ctr">
              <a:buNone/>
            </a:pPr>
            <a:r>
              <a:rPr lang="en-US" sz="4000" b="1" dirty="0" smtClean="0">
                <a:latin typeface="Times New Roman" pitchFamily="18" charset="0"/>
                <a:cs typeface="Times New Roman" pitchFamily="18" charset="0"/>
              </a:rPr>
              <a:t>(semester-4)</a:t>
            </a:r>
          </a:p>
          <a:p>
            <a:pPr algn="ctr">
              <a:buNone/>
            </a:pPr>
            <a:r>
              <a:rPr lang="en-US" sz="4000" b="1" dirty="0" smtClean="0">
                <a:latin typeface="Times New Roman" pitchFamily="18" charset="0"/>
                <a:cs typeface="Times New Roman" pitchFamily="18" charset="0"/>
              </a:rPr>
              <a:t>Presented by</a:t>
            </a:r>
          </a:p>
          <a:p>
            <a:pPr algn="ctr">
              <a:buNone/>
            </a:pPr>
            <a:r>
              <a:rPr lang="en-US" sz="4000" b="1" dirty="0" smtClean="0">
                <a:latin typeface="Times New Roman" pitchFamily="18" charset="0"/>
                <a:cs typeface="Times New Roman" pitchFamily="18" charset="0"/>
              </a:rPr>
              <a:t>Savita Chauhan</a:t>
            </a:r>
          </a:p>
          <a:p>
            <a:pPr algn="ctr">
              <a:buNone/>
            </a:pPr>
            <a:r>
              <a:rPr lang="en-US" sz="4000" b="1" dirty="0" smtClean="0">
                <a:latin typeface="Times New Roman" pitchFamily="18" charset="0"/>
                <a:cs typeface="Times New Roman" pitchFamily="18" charset="0"/>
              </a:rPr>
              <a:t>Assistant </a:t>
            </a:r>
            <a:r>
              <a:rPr lang="en-US" sz="4000" b="1" dirty="0">
                <a:latin typeface="Times New Roman" pitchFamily="18" charset="0"/>
                <a:cs typeface="Times New Roman" pitchFamily="18" charset="0"/>
              </a:rPr>
              <a:t>Professor </a:t>
            </a:r>
            <a:r>
              <a:rPr lang="en-US" sz="4000" b="1" dirty="0" smtClean="0">
                <a:latin typeface="Times New Roman" pitchFamily="18" charset="0"/>
                <a:cs typeface="Times New Roman" pitchFamily="18" charset="0"/>
              </a:rPr>
              <a:t> </a:t>
            </a:r>
          </a:p>
          <a:p>
            <a:pPr algn="ctr">
              <a:buNone/>
            </a:pPr>
            <a:r>
              <a:rPr lang="en-US" sz="4000" b="1" dirty="0" smtClean="0">
                <a:latin typeface="Times New Roman" pitchFamily="18" charset="0"/>
                <a:cs typeface="Times New Roman" pitchFamily="18" charset="0"/>
              </a:rPr>
              <a:t>Kanya Mahavidyalaya Kharkhoda</a:t>
            </a:r>
            <a:endParaRPr lang="en-US" sz="4000" b="1" dirty="0" smtClean="0">
              <a:latin typeface="Times New Roman" pitchFamily="18" charset="0"/>
              <a:cs typeface="Times New Roman" pitchFamily="18" charset="0"/>
            </a:endParaRPr>
          </a:p>
          <a:p>
            <a:pPr algn="ctr">
              <a:buNone/>
            </a:pPr>
            <a:endParaRPr lang="en-US" sz="5400" b="1" dirty="0">
              <a:latin typeface="Algerian" pitchFamily="82" charset="0"/>
            </a:endParaRPr>
          </a:p>
          <a:p>
            <a:pPr algn="ctr">
              <a:buNone/>
            </a:pPr>
            <a:endParaRPr lang="en-US" sz="4800" u="sng" dirty="0"/>
          </a:p>
          <a:p>
            <a:pPr algn="ctr">
              <a:buNone/>
            </a:pPr>
            <a:endParaRPr lang="en-US" sz="5400" b="1" dirty="0">
              <a:latin typeface="Algerian" pitchFamily="82" charset="0"/>
            </a:endParaRPr>
          </a:p>
        </p:txBody>
      </p:sp>
    </p:spTree>
    <p:extLst>
      <p:ext uri="{BB962C8B-B14F-4D97-AF65-F5344CB8AC3E}">
        <p14:creationId xmlns:p14="http://schemas.microsoft.com/office/powerpoint/2010/main" xmlns="" val="1104831861"/>
      </p:ext>
    </p:extLst>
  </p:cSld>
  <p:clrMapOvr>
    <a:masterClrMapping/>
  </p:clrMapOvr>
  <p:transition spd="slow">
    <p:wheel spokes="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dirty="0" smtClean="0"/>
              <a:t>RESERVE BANK OF INDIA</a:t>
            </a:r>
            <a:endParaRPr lang="en-I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7EB06AA8-A47F-4D76-B4EA-459BD4F7A152}"/>
              </a:ext>
            </a:extLst>
          </p:cNvPr>
          <p:cNvSpPr/>
          <p:nvPr/>
        </p:nvSpPr>
        <p:spPr>
          <a:xfrm>
            <a:off x="685800" y="533400"/>
            <a:ext cx="8001000" cy="4955203"/>
          </a:xfrm>
          <a:prstGeom prst="rect">
            <a:avLst/>
          </a:prstGeom>
        </p:spPr>
        <p:txBody>
          <a:bodyPr wrap="square">
            <a:spAutoFit/>
          </a:bodyPr>
          <a:lstStyle/>
          <a:p>
            <a:r>
              <a:rPr lang="en-US" sz="3200" u="sng" dirty="0"/>
              <a:t>Meaning of Reserve Bank of India:</a:t>
            </a:r>
          </a:p>
          <a:p>
            <a:endParaRPr lang="en-US" sz="4000" dirty="0"/>
          </a:p>
          <a:p>
            <a:r>
              <a:rPr lang="en-US" sz="2400" dirty="0"/>
              <a:t>The central bank is the apex bank of country and therefore occupies important place in the monetary and banking system in the country, besides economic stability the central bank has a important role to play in the progress of growth and development. It has the monopoly of note issue. It controls all other banks and also act as a banker to the government. The guiding principle of central bank is that it should function in the interest of the public and well being of the country.</a:t>
            </a:r>
          </a:p>
          <a:p>
            <a:endParaRPr lang="en-US" sz="2800" dirty="0"/>
          </a:p>
        </p:txBody>
      </p:sp>
    </p:spTree>
  </p:cSld>
  <p:clrMapOvr>
    <a:masterClrMapping/>
  </p:clrMapOvr>
  <p:transition spd="slow">
    <p:wheel spokes="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7EB06AA8-A47F-4D76-B4EA-459BD4F7A152}"/>
              </a:ext>
            </a:extLst>
          </p:cNvPr>
          <p:cNvSpPr/>
          <p:nvPr/>
        </p:nvSpPr>
        <p:spPr>
          <a:xfrm>
            <a:off x="685800" y="533400"/>
            <a:ext cx="8001000" cy="2308324"/>
          </a:xfrm>
          <a:prstGeom prst="rect">
            <a:avLst/>
          </a:prstGeom>
        </p:spPr>
        <p:txBody>
          <a:bodyPr wrap="square">
            <a:spAutoFit/>
          </a:bodyPr>
          <a:lstStyle/>
          <a:p>
            <a:r>
              <a:rPr lang="en-US" sz="3200" u="sng" dirty="0"/>
              <a:t>Definition of Reserve bank</a:t>
            </a:r>
          </a:p>
          <a:p>
            <a:endParaRPr lang="en-US" sz="4000" u="sng" dirty="0"/>
          </a:p>
          <a:p>
            <a:r>
              <a:rPr lang="en-US" sz="2400" dirty="0"/>
              <a:t>According to Samuelson “Every central bank one function. It operates to control economy supply of money and credit.”</a:t>
            </a:r>
          </a:p>
        </p:txBody>
      </p:sp>
    </p:spTree>
    <p:extLst>
      <p:ext uri="{BB962C8B-B14F-4D97-AF65-F5344CB8AC3E}">
        <p14:creationId xmlns:p14="http://schemas.microsoft.com/office/powerpoint/2010/main" xmlns="" val="4223681720"/>
      </p:ext>
    </p:extLst>
  </p:cSld>
  <p:clrMapOvr>
    <a:masterClrMapping/>
  </p:clrMapOvr>
  <p:transition spd="slow">
    <p:wheel spokes="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7EB06AA8-A47F-4D76-B4EA-459BD4F7A152}"/>
              </a:ext>
            </a:extLst>
          </p:cNvPr>
          <p:cNvSpPr/>
          <p:nvPr/>
        </p:nvSpPr>
        <p:spPr>
          <a:xfrm>
            <a:off x="762000" y="914400"/>
            <a:ext cx="8001000" cy="3908762"/>
          </a:xfrm>
          <a:prstGeom prst="rect">
            <a:avLst/>
          </a:prstGeom>
        </p:spPr>
        <p:txBody>
          <a:bodyPr wrap="square">
            <a:spAutoFit/>
          </a:bodyPr>
          <a:lstStyle/>
          <a:p>
            <a:r>
              <a:rPr lang="en-US" sz="3200" u="sng" dirty="0"/>
              <a:t>Regulatory Functions of Reserve Bank:</a:t>
            </a:r>
          </a:p>
          <a:p>
            <a:endParaRPr lang="en-US" sz="2400" dirty="0"/>
          </a:p>
          <a:p>
            <a:r>
              <a:rPr lang="en-US" sz="2400" dirty="0"/>
              <a:t>In order to accelerate the rate of economic development in the country. Reserve bank has played an significant role in the expansion of credit. It has followed a liberal policy to extend credit in the country to meet the financial needs of agriculture, industry, transport import, export etc. Reserve Bank’s policy has been liberal in respect of priority sectors, like small farmer, small industries and petty traders.</a:t>
            </a:r>
          </a:p>
        </p:txBody>
      </p:sp>
    </p:spTree>
    <p:extLst>
      <p:ext uri="{BB962C8B-B14F-4D97-AF65-F5344CB8AC3E}">
        <p14:creationId xmlns:p14="http://schemas.microsoft.com/office/powerpoint/2010/main" xmlns="" val="3155017438"/>
      </p:ext>
    </p:extLst>
  </p:cSld>
  <p:clrMapOvr>
    <a:masterClrMapping/>
  </p:clrMapOvr>
  <p:transition spd="slow">
    <p:wheel spokes="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7EB06AA8-A47F-4D76-B4EA-459BD4F7A152}"/>
              </a:ext>
            </a:extLst>
          </p:cNvPr>
          <p:cNvSpPr/>
          <p:nvPr/>
        </p:nvSpPr>
        <p:spPr>
          <a:xfrm>
            <a:off x="571500" y="685800"/>
            <a:ext cx="8001000" cy="3662541"/>
          </a:xfrm>
          <a:prstGeom prst="rect">
            <a:avLst/>
          </a:prstGeom>
        </p:spPr>
        <p:txBody>
          <a:bodyPr wrap="square">
            <a:spAutoFit/>
          </a:bodyPr>
          <a:lstStyle/>
          <a:p>
            <a:r>
              <a:rPr lang="en-US" sz="3200" u="sng" dirty="0"/>
              <a:t>The methods adopted by the Reserve Bank to control credit are studied in two parts:-</a:t>
            </a:r>
          </a:p>
          <a:p>
            <a:endParaRPr lang="en-US" sz="2400" dirty="0"/>
          </a:p>
          <a:p>
            <a:endParaRPr lang="en-US" sz="2400" dirty="0"/>
          </a:p>
          <a:p>
            <a:pPr marL="742950" indent="-742950">
              <a:buFont typeface="+mj-lt"/>
              <a:buAutoNum type="alphaUcPeriod"/>
            </a:pPr>
            <a:r>
              <a:rPr lang="en-US" sz="2400" dirty="0"/>
              <a:t>Quantitative Credit Control</a:t>
            </a:r>
          </a:p>
          <a:p>
            <a:pPr marL="742950" indent="-742950">
              <a:buFont typeface="+mj-lt"/>
              <a:buAutoNum type="alphaUcPeriod"/>
            </a:pPr>
            <a:r>
              <a:rPr lang="en-US" sz="2400" dirty="0"/>
              <a:t>Qualitative or Selective Credit Control</a:t>
            </a:r>
          </a:p>
          <a:p>
            <a:endParaRPr lang="en-US" sz="4000" dirty="0"/>
          </a:p>
        </p:txBody>
      </p:sp>
    </p:spTree>
    <p:extLst>
      <p:ext uri="{BB962C8B-B14F-4D97-AF65-F5344CB8AC3E}">
        <p14:creationId xmlns:p14="http://schemas.microsoft.com/office/powerpoint/2010/main" xmlns="" val="1255126583"/>
      </p:ext>
    </p:extLst>
  </p:cSld>
  <p:clrMapOvr>
    <a:masterClrMapping/>
  </p:clrMapOvr>
  <p:transition spd="slow">
    <p:wheel spokes="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7EB06AA8-A47F-4D76-B4EA-459BD4F7A152}"/>
              </a:ext>
            </a:extLst>
          </p:cNvPr>
          <p:cNvSpPr/>
          <p:nvPr/>
        </p:nvSpPr>
        <p:spPr>
          <a:xfrm>
            <a:off x="762000" y="914400"/>
            <a:ext cx="8001000" cy="5139869"/>
          </a:xfrm>
          <a:prstGeom prst="rect">
            <a:avLst/>
          </a:prstGeom>
        </p:spPr>
        <p:txBody>
          <a:bodyPr wrap="square">
            <a:spAutoFit/>
          </a:bodyPr>
          <a:lstStyle/>
          <a:p>
            <a:pPr marL="742950" indent="-742950">
              <a:buFont typeface="+mj-lt"/>
              <a:buAutoNum type="alphaUcPeriod"/>
            </a:pPr>
            <a:r>
              <a:rPr lang="en-US" sz="3200" u="sng" dirty="0"/>
              <a:t>Quantitative Credit Control:-</a:t>
            </a:r>
          </a:p>
          <a:p>
            <a:endParaRPr lang="en-US" sz="2400" dirty="0"/>
          </a:p>
          <a:p>
            <a:r>
              <a:rPr lang="en-US" sz="2400" dirty="0"/>
              <a:t>Main objective of quantitative control is to control the total volume of bank credit and rate of interest. In other words, those methods by which central bank controls the quantity of credit in a country are called quantitative credit control. Under there methods are included.</a:t>
            </a:r>
          </a:p>
          <a:p>
            <a:endParaRPr lang="en-US" sz="2400" dirty="0"/>
          </a:p>
          <a:p>
            <a:pPr marL="457200" indent="-457200">
              <a:buFont typeface="+mj-lt"/>
              <a:buAutoNum type="arabicPeriod"/>
            </a:pPr>
            <a:r>
              <a:rPr lang="en-US" sz="2400" dirty="0"/>
              <a:t>Bank Rate</a:t>
            </a:r>
          </a:p>
          <a:p>
            <a:pPr marL="457200" indent="-457200">
              <a:buFont typeface="+mj-lt"/>
              <a:buAutoNum type="arabicPeriod"/>
            </a:pPr>
            <a:r>
              <a:rPr lang="en-US" sz="2400" dirty="0"/>
              <a:t>Open Market Operation</a:t>
            </a:r>
          </a:p>
          <a:p>
            <a:pPr marL="457200" indent="-457200">
              <a:buFont typeface="+mj-lt"/>
              <a:buAutoNum type="arabicPeriod"/>
            </a:pPr>
            <a:r>
              <a:rPr lang="en-US" sz="2400" dirty="0"/>
              <a:t>Cash Reserve Ratio </a:t>
            </a:r>
          </a:p>
          <a:p>
            <a:pPr marL="457200" indent="-457200">
              <a:buFont typeface="+mj-lt"/>
              <a:buAutoNum type="arabicPeriod"/>
            </a:pPr>
            <a:r>
              <a:rPr lang="en-US" sz="2400" dirty="0"/>
              <a:t>Statuary Liquidity ratio</a:t>
            </a:r>
          </a:p>
          <a:p>
            <a:endParaRPr lang="en-US" sz="2400" dirty="0"/>
          </a:p>
        </p:txBody>
      </p:sp>
    </p:spTree>
    <p:extLst>
      <p:ext uri="{BB962C8B-B14F-4D97-AF65-F5344CB8AC3E}">
        <p14:creationId xmlns:p14="http://schemas.microsoft.com/office/powerpoint/2010/main" xmlns="" val="4189055556"/>
      </p:ext>
    </p:extLst>
  </p:cSld>
  <p:clrMapOvr>
    <a:masterClrMapping/>
  </p:clrMapOvr>
  <p:transition spd="slow">
    <p:wheel spokes="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7EB06AA8-A47F-4D76-B4EA-459BD4F7A152}"/>
              </a:ext>
            </a:extLst>
          </p:cNvPr>
          <p:cNvSpPr/>
          <p:nvPr/>
        </p:nvSpPr>
        <p:spPr>
          <a:xfrm>
            <a:off x="571500" y="152400"/>
            <a:ext cx="8001000" cy="7478970"/>
          </a:xfrm>
          <a:prstGeom prst="rect">
            <a:avLst/>
          </a:prstGeom>
        </p:spPr>
        <p:txBody>
          <a:bodyPr wrap="square">
            <a:spAutoFit/>
          </a:bodyPr>
          <a:lstStyle/>
          <a:p>
            <a:pPr marL="457200" indent="-457200">
              <a:buFont typeface="+mj-lt"/>
              <a:buAutoNum type="arabicPeriod"/>
            </a:pPr>
            <a:r>
              <a:rPr lang="en-US" sz="2400" dirty="0"/>
              <a:t>Bank Rate</a:t>
            </a:r>
            <a:r>
              <a:rPr lang="en-US" sz="2400" u="sng" dirty="0"/>
              <a:t>:-</a:t>
            </a:r>
          </a:p>
          <a:p>
            <a:endParaRPr lang="en-US" sz="2400" u="sng" dirty="0"/>
          </a:p>
          <a:p>
            <a:r>
              <a:rPr lang="en-US" sz="2400" dirty="0"/>
              <a:t>Bank rate is an important instrument of credit control the total volume of bank credit and rate of interest at which the central bank rediscounts the first-class securities of the banks. the bank rate is variable, i:e, the central bank of the country changes it from time to time. It is also called discount rate.</a:t>
            </a:r>
          </a:p>
          <a:p>
            <a:endParaRPr lang="en-US" sz="2400" u="sng" dirty="0"/>
          </a:p>
          <a:p>
            <a:r>
              <a:rPr lang="en-US" sz="2400" dirty="0"/>
              <a:t>2.  Open Market Operations:-</a:t>
            </a:r>
          </a:p>
          <a:p>
            <a:endParaRPr lang="en-US" sz="2400" dirty="0"/>
          </a:p>
          <a:p>
            <a:r>
              <a:rPr lang="en-US" sz="2400" dirty="0"/>
              <a:t>In modern times, open market operations are being used increasingly as an instrument of credit control this term is used in two sense. In the boarder sense, open market operations refers to the sale and purchase of the securities by central bank. In the narrow sense, it refers to the sale and purchase of only govt. securities by central Bank.</a:t>
            </a:r>
          </a:p>
          <a:p>
            <a:endParaRPr lang="en-US" sz="2400" dirty="0"/>
          </a:p>
          <a:p>
            <a:endParaRPr lang="en-US" sz="2400" dirty="0"/>
          </a:p>
        </p:txBody>
      </p:sp>
    </p:spTree>
    <p:extLst>
      <p:ext uri="{BB962C8B-B14F-4D97-AF65-F5344CB8AC3E}">
        <p14:creationId xmlns:p14="http://schemas.microsoft.com/office/powerpoint/2010/main" xmlns="" val="3344450276"/>
      </p:ext>
    </p:extLst>
  </p:cSld>
  <p:clrMapOvr>
    <a:masterClrMapping/>
  </p:clrMapOvr>
  <p:transition spd="slow">
    <p:wheel spokes="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7EB06AA8-A47F-4D76-B4EA-459BD4F7A152}"/>
              </a:ext>
            </a:extLst>
          </p:cNvPr>
          <p:cNvSpPr/>
          <p:nvPr/>
        </p:nvSpPr>
        <p:spPr>
          <a:xfrm>
            <a:off x="571500" y="76200"/>
            <a:ext cx="8001000" cy="7109639"/>
          </a:xfrm>
          <a:prstGeom prst="rect">
            <a:avLst/>
          </a:prstGeom>
        </p:spPr>
        <p:txBody>
          <a:bodyPr wrap="square">
            <a:spAutoFit/>
          </a:bodyPr>
          <a:lstStyle/>
          <a:p>
            <a:r>
              <a:rPr lang="en-US" sz="3200" dirty="0"/>
              <a:t>B.	</a:t>
            </a:r>
            <a:r>
              <a:rPr lang="en-US" sz="3200" u="sng" dirty="0"/>
              <a:t>Qualitative or Selective Control:-</a:t>
            </a:r>
          </a:p>
          <a:p>
            <a:endParaRPr lang="en-US" sz="2400" u="sng" dirty="0"/>
          </a:p>
          <a:p>
            <a:r>
              <a:rPr lang="en-US" sz="2400" dirty="0"/>
              <a:t>It aims at regulating the volume of credit given for specific purpose. It does not effect the total volume of credit. It aims at controlling different objectives of credit. Its different forms are as under:</a:t>
            </a:r>
          </a:p>
          <a:p>
            <a:endParaRPr lang="en-US" sz="2400" u="sng" dirty="0"/>
          </a:p>
          <a:p>
            <a:r>
              <a:rPr lang="en-US" sz="2400" dirty="0"/>
              <a:t>1.  Margin Requirement of loans:-</a:t>
            </a:r>
          </a:p>
          <a:p>
            <a:endParaRPr lang="en-US" sz="2400" dirty="0"/>
          </a:p>
          <a:p>
            <a:r>
              <a:rPr lang="en-US" sz="2400" dirty="0"/>
              <a:t>It is yet another method of credit control. It was also practiced initially in America. Under this method credit given for specific purposes is controlled. When the central bank feels that the traders are stock pilling certain commodities and their prices are shooting up because of its hoarding than its controls loans advanced against these commodities.</a:t>
            </a:r>
          </a:p>
          <a:p>
            <a:r>
              <a:rPr lang="en-US" sz="2400" dirty="0"/>
              <a:t> </a:t>
            </a:r>
          </a:p>
          <a:p>
            <a:endParaRPr lang="en-US" sz="4000" dirty="0"/>
          </a:p>
        </p:txBody>
      </p:sp>
    </p:spTree>
    <p:extLst>
      <p:ext uri="{BB962C8B-B14F-4D97-AF65-F5344CB8AC3E}">
        <p14:creationId xmlns:p14="http://schemas.microsoft.com/office/powerpoint/2010/main" xmlns="" val="3091744397"/>
      </p:ext>
    </p:extLst>
  </p:cSld>
  <p:clrMapOvr>
    <a:masterClrMapping/>
  </p:clrMapOvr>
  <p:transition spd="slow">
    <p:wheel spokes="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7EB06AA8-A47F-4D76-B4EA-459BD4F7A152}"/>
              </a:ext>
            </a:extLst>
          </p:cNvPr>
          <p:cNvSpPr/>
          <p:nvPr/>
        </p:nvSpPr>
        <p:spPr>
          <a:xfrm>
            <a:off x="571500" y="76200"/>
            <a:ext cx="8001000" cy="6740307"/>
          </a:xfrm>
          <a:prstGeom prst="rect">
            <a:avLst/>
          </a:prstGeom>
        </p:spPr>
        <p:txBody>
          <a:bodyPr wrap="square">
            <a:spAutoFit/>
          </a:bodyPr>
          <a:lstStyle/>
          <a:p>
            <a:r>
              <a:rPr lang="en-US" sz="2400" dirty="0"/>
              <a:t>2.	Regulation of consumer Credit:-</a:t>
            </a:r>
            <a:endParaRPr lang="en-US" sz="2400" u="sng" dirty="0"/>
          </a:p>
          <a:p>
            <a:r>
              <a:rPr lang="en-US" sz="2400" dirty="0"/>
              <a:t>Central bank controls credit given to the consumers at the time of inflation. This method was first practiced in America. Large number of goods sold to consumer on inflation basis. It extended credit and prices went up. It became essential to contract credit in order to  check rising prices.</a:t>
            </a:r>
          </a:p>
          <a:p>
            <a:endParaRPr lang="en-US" sz="2400" dirty="0"/>
          </a:p>
          <a:p>
            <a:r>
              <a:rPr lang="en-US" sz="2400" dirty="0"/>
              <a:t>3.  Rationing of credit:-</a:t>
            </a:r>
          </a:p>
          <a:p>
            <a:r>
              <a:rPr lang="en-US" sz="2400" dirty="0"/>
              <a:t>Central bank of the country also functions as a lender of the last resort. If it deems necessary, it can ration credit with a view to controlling credit. Central bank can introduce rationing of credit in four ways (1) it can decline to give loan to a particular bank. (2) it can scale down the amount of loans to be give to different banks.</a:t>
            </a:r>
          </a:p>
          <a:p>
            <a:r>
              <a:rPr lang="en-US" sz="2400" dirty="0"/>
              <a:t>(3). It van fix quota of credit to be given o different banks. (4)it can fix the limits of loans to be given to different industries and trades</a:t>
            </a:r>
          </a:p>
        </p:txBody>
      </p:sp>
    </p:spTree>
    <p:extLst>
      <p:ext uri="{BB962C8B-B14F-4D97-AF65-F5344CB8AC3E}">
        <p14:creationId xmlns:p14="http://schemas.microsoft.com/office/powerpoint/2010/main" xmlns="" val="3762562426"/>
      </p:ext>
    </p:extLst>
  </p:cSld>
  <p:clrMapOvr>
    <a:masterClrMapping/>
  </p:clrMapOvr>
  <p:transition spd="slow">
    <p:wheel spokes="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43000"/>
            <a:ext cx="7304442" cy="4281543"/>
          </a:xfrm>
        </p:spPr>
        <p:txBody>
          <a:bodyPr>
            <a:normAutofit fontScale="90000"/>
          </a:bodyPr>
          <a:lstStyle/>
          <a:p>
            <a:r>
              <a:rPr lang="en-US" sz="16600" b="1" i="1" u="sng" dirty="0">
                <a:solidFill>
                  <a:schemeClr val="accent2">
                    <a:lumMod val="75000"/>
                  </a:schemeClr>
                </a:solidFill>
              </a:rPr>
              <a:t/>
            </a:r>
            <a:br>
              <a:rPr lang="en-US" sz="16600" b="1" i="1" u="sng" dirty="0">
                <a:solidFill>
                  <a:schemeClr val="accent2">
                    <a:lumMod val="75000"/>
                  </a:schemeClr>
                </a:solidFill>
              </a:rPr>
            </a:br>
            <a:r>
              <a:rPr lang="en-US" sz="16600" b="1" i="1" u="sng" dirty="0">
                <a:solidFill>
                  <a:schemeClr val="accent2">
                    <a:lumMod val="75000"/>
                  </a:schemeClr>
                </a:solidFill>
              </a:rPr>
              <a:t/>
            </a:r>
            <a:br>
              <a:rPr lang="en-US" sz="16600" b="1" i="1" u="sng" dirty="0">
                <a:solidFill>
                  <a:schemeClr val="accent2">
                    <a:lumMod val="75000"/>
                  </a:schemeClr>
                </a:solidFill>
              </a:rPr>
            </a:br>
            <a:r>
              <a:rPr lang="en-US" sz="16600" b="1" i="1" u="sng" dirty="0">
                <a:solidFill>
                  <a:schemeClr val="accent2">
                    <a:lumMod val="75000"/>
                  </a:schemeClr>
                </a:solidFill>
              </a:rPr>
              <a:t>Thank You</a:t>
            </a:r>
            <a:r>
              <a:rPr lang="en-US" dirty="0"/>
              <a:t/>
            </a:r>
            <a:br>
              <a:rPr lang="en-US" dirty="0"/>
            </a:br>
            <a:endParaRPr lang="en-US" dirty="0"/>
          </a:p>
        </p:txBody>
      </p:sp>
    </p:spTree>
    <p:extLst>
      <p:ext uri="{BB962C8B-B14F-4D97-AF65-F5344CB8AC3E}">
        <p14:creationId xmlns:p14="http://schemas.microsoft.com/office/powerpoint/2010/main" xmlns="" val="1510869668"/>
      </p:ext>
    </p:extLst>
  </p:cSld>
  <p:clrMapOvr>
    <a:masterClrMapping/>
  </p:clrMapOvr>
  <p:transition spd="slow">
    <p:wheel spokes="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xmlns="" name="Damask" id="{F9A299A0-33D0-4E0F-9F3F-7163E3744208}" vid="{746EEEEA-FB6A-406B-B510-531588D548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TM04033921[[fn=Damask]]</Template>
  <TotalTime>888</TotalTime>
  <Words>450</Words>
  <Application>Microsoft Office PowerPoint</Application>
  <PresentationFormat>On-screen Show (4:3)</PresentationFormat>
  <Paragraphs>53</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Damask</vt:lpstr>
      <vt:lpstr>Slide 1</vt:lpstr>
      <vt:lpstr>RESERVE BANK OF INDIA</vt:lpstr>
      <vt:lpstr>Slide 3</vt:lpstr>
      <vt:lpstr>Slide 4</vt:lpstr>
      <vt:lpstr>Slide 5</vt:lpstr>
      <vt:lpstr>Slide 6</vt:lpstr>
      <vt:lpstr>Slide 7</vt:lpstr>
      <vt:lpstr>Slide 8</vt:lpstr>
      <vt:lpstr>Slide 9</vt:lpstr>
      <vt:lpstr>Slide 10</vt:lpstr>
      <vt:lpstr>  Thank You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sumit</dc:creator>
  <cp:lastModifiedBy>Lenovo</cp:lastModifiedBy>
  <cp:revision>87</cp:revision>
  <dcterms:created xsi:type="dcterms:W3CDTF">2017-03-06T11:56:07Z</dcterms:created>
  <dcterms:modified xsi:type="dcterms:W3CDTF">2020-01-27T15:44:31Z</dcterms:modified>
</cp:coreProperties>
</file>